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2"/>
  </p:notesMasterIdLst>
  <p:sldIdLst>
    <p:sldId id="257" r:id="rId2"/>
    <p:sldId id="260" r:id="rId3"/>
    <p:sldId id="258" r:id="rId4"/>
    <p:sldId id="281" r:id="rId5"/>
    <p:sldId id="286" r:id="rId6"/>
    <p:sldId id="285" r:id="rId7"/>
    <p:sldId id="287" r:id="rId8"/>
    <p:sldId id="293" r:id="rId9"/>
    <p:sldId id="282" r:id="rId10"/>
    <p:sldId id="288" r:id="rId11"/>
    <p:sldId id="291" r:id="rId12"/>
    <p:sldId id="292" r:id="rId13"/>
    <p:sldId id="294" r:id="rId14"/>
    <p:sldId id="284" r:id="rId15"/>
    <p:sldId id="295" r:id="rId16"/>
    <p:sldId id="296" r:id="rId17"/>
    <p:sldId id="297" r:id="rId18"/>
    <p:sldId id="289" r:id="rId19"/>
    <p:sldId id="290" r:id="rId20"/>
    <p:sldId id="298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5"/>
    <p:restoredTop sz="94646"/>
  </p:normalViewPr>
  <p:slideViewPr>
    <p:cSldViewPr snapToGrid="0" snapToObjects="1">
      <p:cViewPr>
        <p:scale>
          <a:sx n="100" d="100"/>
          <a:sy n="100" d="100"/>
        </p:scale>
        <p:origin x="44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CC90D-3E82-6A41-A212-CBE0E43C4B4E}" type="datetimeFigureOut">
              <a:rPr lang="es-MX" smtClean="0"/>
              <a:t>14/07/21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140EB-BCEB-AD4D-882E-03F01148B8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881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140EB-BCEB-AD4D-882E-03F01148B83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340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7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3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7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1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84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5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9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8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3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4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0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13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61AD3D2-FDD9-F945-9FC4-E65ED1995109}"/>
              </a:ext>
            </a:extLst>
          </p:cNvPr>
          <p:cNvSpPr/>
          <p:nvPr/>
        </p:nvSpPr>
        <p:spPr>
          <a:xfrm>
            <a:off x="0" y="5823857"/>
            <a:ext cx="12192000" cy="1034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F445E31-41D0-C249-9950-CE7E6969CBD1}"/>
              </a:ext>
            </a:extLst>
          </p:cNvPr>
          <p:cNvSpPr txBox="1">
            <a:spLocks/>
          </p:cNvSpPr>
          <p:nvPr/>
        </p:nvSpPr>
        <p:spPr>
          <a:xfrm>
            <a:off x="903511" y="5921829"/>
            <a:ext cx="4474030" cy="9361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dirty="0">
                <a:solidFill>
                  <a:srgbClr val="FFFFFF"/>
                </a:solidFill>
              </a:rPr>
              <a:t>Bootcamp: DATA ANALYTICS</a:t>
            </a:r>
          </a:p>
          <a:p>
            <a:r>
              <a:rPr lang="es-MX" sz="28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4CDEAD-3B11-AA48-8677-3A323C0DB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7" r="8698"/>
          <a:stretch/>
        </p:blipFill>
        <p:spPr>
          <a:xfrm>
            <a:off x="9501" y="5823857"/>
            <a:ext cx="861356" cy="1034143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E81F71EA-559A-9547-83D3-9180F2ECD825}"/>
              </a:ext>
            </a:extLst>
          </p:cNvPr>
          <p:cNvSpPr txBox="1">
            <a:spLocks/>
          </p:cNvSpPr>
          <p:nvPr/>
        </p:nvSpPr>
        <p:spPr>
          <a:xfrm>
            <a:off x="8164286" y="5959284"/>
            <a:ext cx="3920393" cy="4771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000" b="1" dirty="0">
                <a:solidFill>
                  <a:srgbClr val="FFFFFF"/>
                </a:solidFill>
              </a:rPr>
              <a:t>Arnoldo leysoN MEESER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6E69B0F-EDB9-4542-82BF-25E1EE57B525}"/>
              </a:ext>
            </a:extLst>
          </p:cNvPr>
          <p:cNvSpPr txBox="1">
            <a:spLocks/>
          </p:cNvSpPr>
          <p:nvPr/>
        </p:nvSpPr>
        <p:spPr>
          <a:xfrm>
            <a:off x="10319663" y="6322775"/>
            <a:ext cx="1676399" cy="3913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800" dirty="0">
                <a:solidFill>
                  <a:srgbClr val="FFFFFF"/>
                </a:solidFill>
              </a:rPr>
              <a:t>JULY 2021</a:t>
            </a:r>
          </a:p>
        </p:txBody>
      </p:sp>
      <p:pic>
        <p:nvPicPr>
          <p:cNvPr id="1026" name="Picture 2" descr="Alistan vivencia Real Estate en 4D para México">
            <a:extLst>
              <a:ext uri="{FF2B5EF4-FFF2-40B4-BE49-F238E27FC236}">
                <a16:creationId xmlns:a16="http://schemas.microsoft.com/office/drawing/2014/main" id="{2A5B95B7-54E1-C540-B69D-E910F532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é es el real estate? Todo lo que tienes que saber - Donpiso Blog">
            <a:extLst>
              <a:ext uri="{FF2B5EF4-FFF2-40B4-BE49-F238E27FC236}">
                <a16:creationId xmlns:a16="http://schemas.microsoft.com/office/drawing/2014/main" id="{43B0F7BA-61BE-0B42-B9FD-C5605289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" y="0"/>
            <a:ext cx="42926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5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87" y="0"/>
            <a:ext cx="12160026" cy="703263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Número de cuartos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5E4424-42CD-7D48-90C1-61DD75EF0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07" y="729000"/>
            <a:ext cx="104541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8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87" y="0"/>
            <a:ext cx="12160026" cy="703263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Tipo de zona donde se ubica la casa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E7BA26-61CF-074B-AD5C-55E8CF72D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89" y="729000"/>
            <a:ext cx="10366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87" y="0"/>
            <a:ext cx="12160026" cy="703263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Número de espacios para carros en el garage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9F11A9-03A1-7041-B050-D6E8246AA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3" y="729000"/>
            <a:ext cx="105850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Datos generales – análisis estadístico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DA157CD-D308-2341-A678-70E7084882C6}"/>
              </a:ext>
            </a:extLst>
          </p:cNvPr>
          <p:cNvSpPr txBox="1">
            <a:spLocks/>
          </p:cNvSpPr>
          <p:nvPr/>
        </p:nvSpPr>
        <p:spPr>
          <a:xfrm>
            <a:off x="674370" y="3006090"/>
            <a:ext cx="4255770" cy="2971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dirty="0"/>
              <a:t>¿Existe diferencia estadistica entre los precios de las casas en las variables analizadas?</a:t>
            </a:r>
          </a:p>
        </p:txBody>
      </p:sp>
      <p:pic>
        <p:nvPicPr>
          <p:cNvPr id="8196" name="Picture 4" descr="Explotación de datos y análisis estadístico | Investigación de mercados">
            <a:extLst>
              <a:ext uri="{FF2B5EF4-FFF2-40B4-BE49-F238E27FC236}">
                <a16:creationId xmlns:a16="http://schemas.microsoft.com/office/drawing/2014/main" id="{2F37ADC9-396F-C643-8B6D-25A4EFE83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779" y="2305643"/>
            <a:ext cx="5323357" cy="349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1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Calidad general de la casa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4ADB3CC1-EED0-F244-A2FE-459B28B8F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07433"/>
              </p:ext>
            </p:extLst>
          </p:nvPr>
        </p:nvGraphicFramePr>
        <p:xfrm>
          <a:off x="777240" y="2582756"/>
          <a:ext cx="10904220" cy="22171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5910">
                  <a:extLst>
                    <a:ext uri="{9D8B030D-6E8A-4147-A177-3AD203B41FA5}">
                      <a16:colId xmlns:a16="http://schemas.microsoft.com/office/drawing/2014/main" val="247033554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348384782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3598534461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945654585"/>
                    </a:ext>
                  </a:extLst>
                </a:gridCol>
              </a:tblGrid>
              <a:tr h="423334">
                <a:tc rowSpan="2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MX" dirty="0"/>
                        <a:t>NIVELES DE CALIDAD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79764"/>
                  </a:ext>
                </a:extLst>
              </a:tr>
              <a:tr h="369672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1 - 5 vs 6 - 10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7 - 8 vs 9 -10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9 vs 10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10204"/>
                  </a:ext>
                </a:extLst>
              </a:tr>
              <a:tr h="384590"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P-value: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5.97 e-145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8.02 e-16 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0.0876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515412"/>
                  </a:ext>
                </a:extLst>
              </a:tr>
              <a:tr h="1039589"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Conclusión: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500" dirty="0"/>
                        <a:t>Si hay diferencia en los precios de las casas de calidad 1 a 5 con las de 6 a 10.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500" dirty="0"/>
                        <a:t>Si hay diferencia en los precios de las casas de calidad 7 a 8 con las de 9 a 10.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500" dirty="0">
                          <a:highlight>
                            <a:srgbClr val="FFFF00"/>
                          </a:highlight>
                        </a:rPr>
                        <a:t>No hay diferencia en los precios de las casas de calidad 9 con las de calidad 10.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552144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CEE7EA37-256F-1544-AEA6-A534B93B9548}"/>
              </a:ext>
            </a:extLst>
          </p:cNvPr>
          <p:cNvSpPr txBox="1">
            <a:spLocks/>
          </p:cNvSpPr>
          <p:nvPr/>
        </p:nvSpPr>
        <p:spPr>
          <a:xfrm>
            <a:off x="15987" y="1931670"/>
            <a:ext cx="12176013" cy="5257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dirty="0"/>
              <a:t>¿Existe diferencia en el precio de las casas de diferente calidad general?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1E16EB1-0FCF-764E-A9E7-180112DAC92C}"/>
              </a:ext>
            </a:extLst>
          </p:cNvPr>
          <p:cNvSpPr txBox="1">
            <a:spLocks/>
          </p:cNvSpPr>
          <p:nvPr/>
        </p:nvSpPr>
        <p:spPr>
          <a:xfrm>
            <a:off x="141343" y="4959537"/>
            <a:ext cx="12176013" cy="64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600" dirty="0"/>
              <a:t>Conclusión: Elija una casa de calidad general 10.</a:t>
            </a:r>
          </a:p>
          <a:p>
            <a:pPr algn="ctr"/>
            <a:endParaRPr lang="es-MX" sz="3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BB43EEB-1706-954C-AF17-F41E9860E19E}"/>
              </a:ext>
            </a:extLst>
          </p:cNvPr>
          <p:cNvSpPr/>
          <p:nvPr/>
        </p:nvSpPr>
        <p:spPr>
          <a:xfrm>
            <a:off x="15987" y="5636594"/>
            <a:ext cx="121760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500" dirty="0"/>
              <a:t>Estadísticamente no hay diferencia con las de calidad 9 </a:t>
            </a:r>
          </a:p>
          <a:p>
            <a:pPr algn="ctr"/>
            <a:r>
              <a:rPr lang="es-MX" sz="2500" dirty="0"/>
              <a:t>y se evita problemas con su esposa. </a:t>
            </a:r>
          </a:p>
        </p:txBody>
      </p:sp>
    </p:spTree>
    <p:extLst>
      <p:ext uri="{BB962C8B-B14F-4D97-AF65-F5344CB8AC3E}">
        <p14:creationId xmlns:p14="http://schemas.microsoft.com/office/powerpoint/2010/main" val="77885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Número de cuartos de la casa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4ADB3CC1-EED0-F244-A2FE-459B28B8F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19739"/>
              </p:ext>
            </p:extLst>
          </p:nvPr>
        </p:nvGraphicFramePr>
        <p:xfrm>
          <a:off x="777240" y="2582756"/>
          <a:ext cx="10904220" cy="22171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5910">
                  <a:extLst>
                    <a:ext uri="{9D8B030D-6E8A-4147-A177-3AD203B41FA5}">
                      <a16:colId xmlns:a16="http://schemas.microsoft.com/office/drawing/2014/main" val="247033554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348384782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3598534461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945654585"/>
                    </a:ext>
                  </a:extLst>
                </a:gridCol>
              </a:tblGrid>
              <a:tr h="423334">
                <a:tc rowSpan="2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MX" dirty="0"/>
                        <a:t>NÚMERO DE CUARTOS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79764"/>
                  </a:ext>
                </a:extLst>
              </a:tr>
              <a:tr h="369672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&lt; = 7 vs &gt; = 8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3 - 4 vs 5 - 6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4 vs 5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10204"/>
                  </a:ext>
                </a:extLst>
              </a:tr>
              <a:tr h="384590"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P-value: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1.91 e-33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2.21 e-12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0.0003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515412"/>
                  </a:ext>
                </a:extLst>
              </a:tr>
              <a:tr h="1039589"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Conclusión: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500" dirty="0"/>
                        <a:t>Si hay diferencia en los precios de las casas que tienen 7 o menos cuartos contras las de 8 o más cuartos.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500" dirty="0"/>
                        <a:t>Si hay diferencia en los precios de las casas que tienen 3 o 4 cuartos contras las de 5 o 6 cuartos.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500" dirty="0"/>
                        <a:t>Si hay diferencia en los precios de las casas que tienen  4 cuartos contras las de 5 cuartos.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552144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CEE7EA37-256F-1544-AEA6-A534B93B9548}"/>
              </a:ext>
            </a:extLst>
          </p:cNvPr>
          <p:cNvSpPr txBox="1">
            <a:spLocks/>
          </p:cNvSpPr>
          <p:nvPr/>
        </p:nvSpPr>
        <p:spPr>
          <a:xfrm>
            <a:off x="15987" y="1931670"/>
            <a:ext cx="12176013" cy="558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dirty="0"/>
              <a:t>¿Existe diferencia en el precio de las casas según el número de cuartos?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F2FAA27-D80E-F34A-BA3A-0040CEF66444}"/>
              </a:ext>
            </a:extLst>
          </p:cNvPr>
          <p:cNvSpPr txBox="1">
            <a:spLocks/>
          </p:cNvSpPr>
          <p:nvPr/>
        </p:nvSpPr>
        <p:spPr>
          <a:xfrm>
            <a:off x="141343" y="4959537"/>
            <a:ext cx="12176013" cy="64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600" dirty="0"/>
              <a:t>Conclusión: Elija el número de cuartos exactos que necesita.</a:t>
            </a:r>
          </a:p>
          <a:p>
            <a:pPr algn="ctr"/>
            <a:endParaRPr lang="es-MX" sz="32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EA95370-63D5-B344-9C08-6D315D3BF781}"/>
              </a:ext>
            </a:extLst>
          </p:cNvPr>
          <p:cNvSpPr/>
          <p:nvPr/>
        </p:nvSpPr>
        <p:spPr>
          <a:xfrm>
            <a:off x="15987" y="5636594"/>
            <a:ext cx="121760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500" dirty="0"/>
              <a:t>Estadísticamente si hay diferencia en el precio de las casas, por lo que si no le alcanza, tendrá que sacrificar la oficina o el cuarto de pintura de la esposa.</a:t>
            </a:r>
          </a:p>
        </p:txBody>
      </p:sp>
    </p:spTree>
    <p:extLst>
      <p:ext uri="{BB962C8B-B14F-4D97-AF65-F5344CB8AC3E}">
        <p14:creationId xmlns:p14="http://schemas.microsoft.com/office/powerpoint/2010/main" val="1112472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Número de carros en el garage de la casa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4ADB3CC1-EED0-F244-A2FE-459B28B8F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3834"/>
              </p:ext>
            </p:extLst>
          </p:nvPr>
        </p:nvGraphicFramePr>
        <p:xfrm>
          <a:off x="777240" y="2582756"/>
          <a:ext cx="10904220" cy="21834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5910">
                  <a:extLst>
                    <a:ext uri="{9D8B030D-6E8A-4147-A177-3AD203B41FA5}">
                      <a16:colId xmlns:a16="http://schemas.microsoft.com/office/drawing/2014/main" val="247033554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348384782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3598534461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945654585"/>
                    </a:ext>
                  </a:extLst>
                </a:gridCol>
              </a:tblGrid>
              <a:tr h="423334">
                <a:tc rowSpan="2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MX" dirty="0"/>
                        <a:t>NÚMERO DE CARROS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79764"/>
                  </a:ext>
                </a:extLst>
              </a:tr>
              <a:tr h="369672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0 - 2 vs 3 - 4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3 vs 4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2 vs 3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10204"/>
                  </a:ext>
                </a:extLst>
              </a:tr>
              <a:tr h="384590"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P-value: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1.77 e-43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0.0053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6.80 e-36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515412"/>
                  </a:ext>
                </a:extLst>
              </a:tr>
              <a:tr h="411598"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Conclusión: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500" dirty="0"/>
                        <a:t>Si hay diferencia en los precios de las casas que tienen 0 a 2 espacios para carros en el garage que las que tienen 3 a 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500" dirty="0"/>
                        <a:t>Si hay diferencia en los precios de las casas que tienen 3 espacios para carros en el garage que las que tienen 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500" dirty="0"/>
                        <a:t>Si hay diferencia en los precios de las casas que tienen 2 espacios para carros en el garage que las que tienen 3.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552144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CEE7EA37-256F-1544-AEA6-A534B93B9548}"/>
              </a:ext>
            </a:extLst>
          </p:cNvPr>
          <p:cNvSpPr txBox="1">
            <a:spLocks/>
          </p:cNvSpPr>
          <p:nvPr/>
        </p:nvSpPr>
        <p:spPr>
          <a:xfrm>
            <a:off x="15987" y="1931670"/>
            <a:ext cx="12176013" cy="558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dirty="0"/>
              <a:t>¿Existe diferencia en el precio de las casas según el número de carros?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F2FAA27-D80E-F34A-BA3A-0040CEF66444}"/>
              </a:ext>
            </a:extLst>
          </p:cNvPr>
          <p:cNvSpPr txBox="1">
            <a:spLocks/>
          </p:cNvSpPr>
          <p:nvPr/>
        </p:nvSpPr>
        <p:spPr>
          <a:xfrm>
            <a:off x="141343" y="4959537"/>
            <a:ext cx="12176013" cy="64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600" dirty="0"/>
              <a:t>Conclusión: Elija el número de espacios exactos que necesita.</a:t>
            </a:r>
          </a:p>
          <a:p>
            <a:pPr algn="ctr"/>
            <a:endParaRPr lang="es-MX" sz="32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EA95370-63D5-B344-9C08-6D315D3BF781}"/>
              </a:ext>
            </a:extLst>
          </p:cNvPr>
          <p:cNvSpPr/>
          <p:nvPr/>
        </p:nvSpPr>
        <p:spPr>
          <a:xfrm>
            <a:off x="15987" y="5636594"/>
            <a:ext cx="121760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Estadísticamente si hay diferencia en el precio de las casas, por lo que darle un carro a su hijo cuando termine su curso de manejo, podría costarle más que solo el precio del carro.</a:t>
            </a:r>
          </a:p>
        </p:txBody>
      </p:sp>
    </p:spTree>
    <p:extLst>
      <p:ext uri="{BB962C8B-B14F-4D97-AF65-F5344CB8AC3E}">
        <p14:creationId xmlns:p14="http://schemas.microsoft.com/office/powerpoint/2010/main" val="736907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Zona donde se encuentre la casa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4ADB3CC1-EED0-F244-A2FE-459B28B8F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9638"/>
              </p:ext>
            </p:extLst>
          </p:nvPr>
        </p:nvGraphicFramePr>
        <p:xfrm>
          <a:off x="777240" y="2582756"/>
          <a:ext cx="10904220" cy="21834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5910">
                  <a:extLst>
                    <a:ext uri="{9D8B030D-6E8A-4147-A177-3AD203B41FA5}">
                      <a16:colId xmlns:a16="http://schemas.microsoft.com/office/drawing/2014/main" val="247033554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348384782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3598534461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945654585"/>
                    </a:ext>
                  </a:extLst>
                </a:gridCol>
              </a:tblGrid>
              <a:tr h="423334">
                <a:tc rowSpan="2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MX" dirty="0"/>
                        <a:t>ZONA DE UBICACIÓN DE LA CASA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79764"/>
                  </a:ext>
                </a:extLst>
              </a:tr>
              <a:tr h="369672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Residencial vs Comercial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Residencial: MD vs LD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Residencial: HD vs MD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10204"/>
                  </a:ext>
                </a:extLst>
              </a:tr>
              <a:tr h="384590"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P-value: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2.33 e-6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3.24 e-46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0.5880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515412"/>
                  </a:ext>
                </a:extLst>
              </a:tr>
              <a:tr h="411598"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Conclusión: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500" dirty="0"/>
                        <a:t>Si hay diferencia en los precios de las casas de las zonas residenciales con las de la zona comercial.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500" dirty="0"/>
                        <a:t>Si hay diferencia en los precios de las casas de las zonas residenciales con media densidad con las de baja.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500" dirty="0">
                          <a:highlight>
                            <a:srgbClr val="FFFF00"/>
                          </a:highlight>
                        </a:rPr>
                        <a:t>No hay diferencia en los precios de las casas de las zonas residenciales con media densidad con las de alta.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552144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CEE7EA37-256F-1544-AEA6-A534B93B9548}"/>
              </a:ext>
            </a:extLst>
          </p:cNvPr>
          <p:cNvSpPr txBox="1">
            <a:spLocks/>
          </p:cNvSpPr>
          <p:nvPr/>
        </p:nvSpPr>
        <p:spPr>
          <a:xfrm>
            <a:off x="15987" y="1931670"/>
            <a:ext cx="12176013" cy="558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dirty="0"/>
              <a:t>¿Existe diferencia en el precio de las casas según la zona?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F2FAA27-D80E-F34A-BA3A-0040CEF66444}"/>
              </a:ext>
            </a:extLst>
          </p:cNvPr>
          <p:cNvSpPr txBox="1">
            <a:spLocks/>
          </p:cNvSpPr>
          <p:nvPr/>
        </p:nvSpPr>
        <p:spPr>
          <a:xfrm>
            <a:off x="141343" y="4959537"/>
            <a:ext cx="12176013" cy="64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600" dirty="0"/>
              <a:t>Conclusión: Elija una zona resindecial con MD.</a:t>
            </a:r>
          </a:p>
          <a:p>
            <a:pPr algn="ctr"/>
            <a:endParaRPr lang="es-MX" sz="32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EA95370-63D5-B344-9C08-6D315D3BF781}"/>
              </a:ext>
            </a:extLst>
          </p:cNvPr>
          <p:cNvSpPr/>
          <p:nvPr/>
        </p:nvSpPr>
        <p:spPr>
          <a:xfrm>
            <a:off x="15987" y="5636594"/>
            <a:ext cx="121760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Estadísticamente si hay diferencia en el precio de las casas, excepto para las zonas con media y alta densidad, por lo que no tendrá un costo adicional cumplir la petición de su esposa.</a:t>
            </a:r>
          </a:p>
        </p:txBody>
      </p:sp>
    </p:spTree>
    <p:extLst>
      <p:ext uri="{BB962C8B-B14F-4D97-AF65-F5344CB8AC3E}">
        <p14:creationId xmlns:p14="http://schemas.microsoft.com/office/powerpoint/2010/main" val="759624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MODELO DE REGRESIÓN LINEAL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pic>
        <p:nvPicPr>
          <p:cNvPr id="13314" name="Picture 2" descr="Regresión lineal - Wikipedia, la enciclopedia libre">
            <a:extLst>
              <a:ext uri="{FF2B5EF4-FFF2-40B4-BE49-F238E27FC236}">
                <a16:creationId xmlns:a16="http://schemas.microsoft.com/office/drawing/2014/main" id="{E26C9E8A-D249-6D40-B0BA-704C5A01E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30" y="2183268"/>
            <a:ext cx="5996940" cy="395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70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8B4B45-EBCA-2443-B340-B29D153DE138}"/>
              </a:ext>
            </a:extLst>
          </p:cNvPr>
          <p:cNvSpPr txBox="1">
            <a:spLocks/>
          </p:cNvSpPr>
          <p:nvPr/>
        </p:nvSpPr>
        <p:spPr>
          <a:xfrm>
            <a:off x="348332" y="3200400"/>
            <a:ext cx="11555949" cy="238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3200" dirty="0"/>
              <a:t>PRECIO DE LA CASA = - 913,600 + </a:t>
            </a:r>
            <a:r>
              <a:rPr lang="es-MX" sz="3200" dirty="0">
                <a:solidFill>
                  <a:srgbClr val="FF0000"/>
                </a:solidFill>
              </a:rPr>
              <a:t>23,520 (Calidad general de la casa)</a:t>
            </a:r>
            <a:r>
              <a:rPr lang="es-MX" sz="3200" dirty="0"/>
              <a:t> + </a:t>
            </a:r>
            <a:r>
              <a:rPr lang="es-MX" sz="3200" dirty="0">
                <a:solidFill>
                  <a:srgbClr val="92D050"/>
                </a:solidFill>
              </a:rPr>
              <a:t>409.4142 (Año de remodelación)</a:t>
            </a:r>
            <a:r>
              <a:rPr lang="es-MX" sz="3200" dirty="0"/>
              <a:t> + </a:t>
            </a:r>
            <a:r>
              <a:rPr lang="es-MX" sz="3200" dirty="0">
                <a:solidFill>
                  <a:srgbClr val="0070C0"/>
                </a:solidFill>
              </a:rPr>
              <a:t>45.5075 (Área de fachada/exterior)</a:t>
            </a:r>
            <a:r>
              <a:rPr lang="es-MX" sz="3200" dirty="0"/>
              <a:t> + </a:t>
            </a:r>
            <a:r>
              <a:rPr lang="es-MX" sz="3200" dirty="0">
                <a:solidFill>
                  <a:schemeClr val="accent1">
                    <a:lumMod val="75000"/>
                  </a:schemeClr>
                </a:solidFill>
              </a:rPr>
              <a:t>19.8295 (Área del Basement (SF))</a:t>
            </a:r>
            <a:r>
              <a:rPr lang="es-MX" sz="3200" dirty="0"/>
              <a:t> + </a:t>
            </a:r>
            <a:r>
              <a:rPr lang="es-MX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25.6129 (Área del Primer piso (SF)) </a:t>
            </a:r>
            <a:r>
              <a:rPr lang="es-MX" sz="3200" dirty="0"/>
              <a:t>+ </a:t>
            </a:r>
            <a:r>
              <a:rPr lang="es-MX" sz="3200" dirty="0">
                <a:solidFill>
                  <a:srgbClr val="FF9300"/>
                </a:solidFill>
              </a:rPr>
              <a:t>8,495.8985 (Nº de cuartos en niveles superiores a la superficie de calle)</a:t>
            </a:r>
            <a:r>
              <a:rPr lang="es-MX" sz="3200" dirty="0">
                <a:solidFill>
                  <a:srgbClr val="FFC000"/>
                </a:solidFill>
              </a:rPr>
              <a:t> </a:t>
            </a:r>
            <a:r>
              <a:rPr lang="es-MX" sz="3200" dirty="0"/>
              <a:t>+ </a:t>
            </a:r>
            <a:r>
              <a:rPr lang="es-MX" sz="3200" dirty="0">
                <a:solidFill>
                  <a:srgbClr val="929000"/>
                </a:solidFill>
              </a:rPr>
              <a:t>15,620 (Nº de espacios para autos en el garage)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166D323-2A90-9B4C-995D-26ED0617F64A}"/>
              </a:ext>
            </a:extLst>
          </p:cNvPr>
          <p:cNvGrpSpPr/>
          <p:nvPr/>
        </p:nvGrpSpPr>
        <p:grpSpPr>
          <a:xfrm>
            <a:off x="99059" y="403859"/>
            <a:ext cx="11993882" cy="2567941"/>
            <a:chOff x="99059" y="243839"/>
            <a:chExt cx="11993882" cy="256794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2C313FEA-B18D-8040-AEBC-D072F6ADF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822"/>
            <a:stretch/>
          </p:blipFill>
          <p:spPr>
            <a:xfrm>
              <a:off x="99059" y="243839"/>
              <a:ext cx="4557171" cy="2567941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01EDD95-8B6C-EB4C-9CC3-74EF7BFC7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943" b="18633"/>
            <a:stretch/>
          </p:blipFill>
          <p:spPr>
            <a:xfrm>
              <a:off x="4072890" y="472439"/>
              <a:ext cx="4557171" cy="2339341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3177B44-A54A-D545-AC41-BD4F68516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103" r="25926"/>
            <a:stretch/>
          </p:blipFill>
          <p:spPr>
            <a:xfrm>
              <a:off x="8717281" y="894453"/>
              <a:ext cx="3375660" cy="1089660"/>
            </a:xfrm>
            <a:prstGeom prst="rect">
              <a:avLst/>
            </a:prstGeom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A05DF9D-DB18-0646-BE97-39EFF09A844B}"/>
                </a:ext>
              </a:extLst>
            </p:cNvPr>
            <p:cNvSpPr/>
            <p:nvPr/>
          </p:nvSpPr>
          <p:spPr>
            <a:xfrm>
              <a:off x="2350347" y="365760"/>
              <a:ext cx="1935903" cy="52869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604098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BA5665-9598-4383-8F19-52182CBB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4C777A6-9696-47DF-BA90-40895EFCE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C05B094-D180-41FA-B209-8388E9F7D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aha housing prices go brrrrr: memes">
            <a:extLst>
              <a:ext uri="{FF2B5EF4-FFF2-40B4-BE49-F238E27FC236}">
                <a16:creationId xmlns:a16="http://schemas.microsoft.com/office/drawing/2014/main" id="{99F5D0AA-3A07-DA4E-AD95-F27F82AE2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8118" y="841248"/>
            <a:ext cx="3661669" cy="517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pl3r.com - Memes - Finally found a house in my price range">
            <a:extLst>
              <a:ext uri="{FF2B5EF4-FFF2-40B4-BE49-F238E27FC236}">
                <a16:creationId xmlns:a16="http://schemas.microsoft.com/office/drawing/2014/main" id="{E3E613C1-97EF-3642-8DA1-0296E7D5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2659" y="841248"/>
            <a:ext cx="4777388" cy="517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065AE40D-2C63-764C-A812-58A2EB096C3E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C8B0983-29AD-1E42-B815-C59964F7543D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416964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8B4B45-EBCA-2443-B340-B29D153DE138}"/>
              </a:ext>
            </a:extLst>
          </p:cNvPr>
          <p:cNvSpPr txBox="1">
            <a:spLocks/>
          </p:cNvSpPr>
          <p:nvPr/>
        </p:nvSpPr>
        <p:spPr>
          <a:xfrm>
            <a:off x="382622" y="445770"/>
            <a:ext cx="11555949" cy="238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3200" dirty="0"/>
              <a:t>PRECIO DE LA CASA = - 913,600 + </a:t>
            </a:r>
            <a:r>
              <a:rPr lang="es-MX" sz="3200" dirty="0">
                <a:solidFill>
                  <a:srgbClr val="FF0000"/>
                </a:solidFill>
              </a:rPr>
              <a:t>23,520 (Calidad general de la casa)</a:t>
            </a:r>
            <a:r>
              <a:rPr lang="es-MX" sz="3200" dirty="0"/>
              <a:t> + </a:t>
            </a:r>
            <a:r>
              <a:rPr lang="es-MX" sz="3200" dirty="0">
                <a:solidFill>
                  <a:srgbClr val="92D050"/>
                </a:solidFill>
              </a:rPr>
              <a:t>409.4142 (Año de remodelación)</a:t>
            </a:r>
            <a:r>
              <a:rPr lang="es-MX" sz="3200" dirty="0"/>
              <a:t> + </a:t>
            </a:r>
            <a:r>
              <a:rPr lang="es-MX" sz="3200" dirty="0">
                <a:solidFill>
                  <a:srgbClr val="0070C0"/>
                </a:solidFill>
              </a:rPr>
              <a:t>45.5075 (Área de fachada/exterior)</a:t>
            </a:r>
            <a:r>
              <a:rPr lang="es-MX" sz="3200" dirty="0"/>
              <a:t> + </a:t>
            </a:r>
            <a:r>
              <a:rPr lang="es-MX" sz="3200" dirty="0">
                <a:solidFill>
                  <a:schemeClr val="accent1">
                    <a:lumMod val="75000"/>
                  </a:schemeClr>
                </a:solidFill>
              </a:rPr>
              <a:t>19.8295 (Área del Basement (SF))</a:t>
            </a:r>
            <a:r>
              <a:rPr lang="es-MX" sz="3200" dirty="0"/>
              <a:t> + </a:t>
            </a:r>
            <a:r>
              <a:rPr lang="es-MX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25.6129 (Área del Primer piso (SF)) </a:t>
            </a:r>
            <a:r>
              <a:rPr lang="es-MX" sz="3200" dirty="0"/>
              <a:t>+ </a:t>
            </a:r>
            <a:r>
              <a:rPr lang="es-MX" sz="3200" dirty="0">
                <a:solidFill>
                  <a:srgbClr val="FF9300"/>
                </a:solidFill>
              </a:rPr>
              <a:t>8,495.8985 (Nº de cuartos en niveles superiores a la superficie de calle)</a:t>
            </a:r>
            <a:r>
              <a:rPr lang="es-MX" sz="3200" dirty="0">
                <a:solidFill>
                  <a:srgbClr val="FFC000"/>
                </a:solidFill>
              </a:rPr>
              <a:t> </a:t>
            </a:r>
            <a:r>
              <a:rPr lang="es-MX" sz="3200" dirty="0"/>
              <a:t>+ </a:t>
            </a:r>
            <a:r>
              <a:rPr lang="es-MX" sz="3200" dirty="0">
                <a:solidFill>
                  <a:srgbClr val="929000"/>
                </a:solidFill>
              </a:rPr>
              <a:t>15,620 (Nº de espacios para autos en el garage)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E8992BC-A51C-954E-8826-1E7ADDF41FD3}"/>
              </a:ext>
            </a:extLst>
          </p:cNvPr>
          <p:cNvSpPr txBox="1">
            <a:spLocks/>
          </p:cNvSpPr>
          <p:nvPr/>
        </p:nvSpPr>
        <p:spPr>
          <a:xfrm>
            <a:off x="382622" y="3227070"/>
            <a:ext cx="11555949" cy="238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3200" dirty="0"/>
              <a:t>PRECIO DE LA CASA = - 913,600 + </a:t>
            </a:r>
            <a:r>
              <a:rPr lang="es-MX" sz="3200" dirty="0">
                <a:solidFill>
                  <a:srgbClr val="FF0000"/>
                </a:solidFill>
              </a:rPr>
              <a:t>23,520 (10)</a:t>
            </a:r>
            <a:r>
              <a:rPr lang="es-MX" sz="3200" dirty="0"/>
              <a:t> + </a:t>
            </a:r>
            <a:r>
              <a:rPr lang="es-MX" sz="3200" dirty="0">
                <a:solidFill>
                  <a:srgbClr val="92D050"/>
                </a:solidFill>
              </a:rPr>
              <a:t>409.4142 (2008)</a:t>
            </a:r>
            <a:r>
              <a:rPr lang="es-MX" sz="3200" dirty="0"/>
              <a:t> + </a:t>
            </a:r>
            <a:r>
              <a:rPr lang="es-MX" sz="3200" dirty="0">
                <a:solidFill>
                  <a:srgbClr val="0070C0"/>
                </a:solidFill>
              </a:rPr>
              <a:t>45.5075 (100)</a:t>
            </a:r>
            <a:r>
              <a:rPr lang="es-MX" sz="3200" dirty="0"/>
              <a:t> + </a:t>
            </a:r>
            <a:r>
              <a:rPr lang="es-MX" sz="3200" dirty="0">
                <a:solidFill>
                  <a:schemeClr val="accent1">
                    <a:lumMod val="75000"/>
                  </a:schemeClr>
                </a:solidFill>
              </a:rPr>
              <a:t>19.8295 (1,500)</a:t>
            </a:r>
            <a:r>
              <a:rPr lang="es-MX" sz="3200" dirty="0"/>
              <a:t> + </a:t>
            </a:r>
            <a:r>
              <a:rPr lang="es-MX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25.6129 (1,500) </a:t>
            </a:r>
            <a:r>
              <a:rPr lang="es-MX" sz="3200" dirty="0"/>
              <a:t>+ </a:t>
            </a:r>
            <a:r>
              <a:rPr lang="es-MX" sz="3200" dirty="0">
                <a:solidFill>
                  <a:srgbClr val="FF9300"/>
                </a:solidFill>
              </a:rPr>
              <a:t>8,495.8985 (5)</a:t>
            </a:r>
            <a:r>
              <a:rPr lang="es-MX" sz="3200" dirty="0">
                <a:solidFill>
                  <a:srgbClr val="FFC000"/>
                </a:solidFill>
              </a:rPr>
              <a:t> </a:t>
            </a:r>
            <a:r>
              <a:rPr lang="es-MX" sz="3200" dirty="0"/>
              <a:t>+ </a:t>
            </a:r>
            <a:r>
              <a:rPr lang="es-MX" sz="3200" dirty="0">
                <a:solidFill>
                  <a:srgbClr val="929000"/>
                </a:solidFill>
              </a:rPr>
              <a:t>15,620 (3)</a:t>
            </a:r>
          </a:p>
          <a:p>
            <a:pPr algn="just"/>
            <a:endParaRPr lang="es-MX" sz="3200" dirty="0">
              <a:solidFill>
                <a:srgbClr val="929000"/>
              </a:solidFill>
            </a:endParaRPr>
          </a:p>
          <a:p>
            <a:pPr algn="ctr"/>
            <a:r>
              <a:rPr lang="es-MX" sz="3200" dirty="0"/>
              <a:t>PRECIO DE LA CASA = 305,757.56</a:t>
            </a:r>
            <a:endParaRPr lang="es-MX" sz="3200" dirty="0">
              <a:solidFill>
                <a:srgbClr val="92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7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Dataset: Housing Prices in Ames, Iowa, USA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6705D6-6ACD-D74D-B76F-D96163789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20" y="2010351"/>
            <a:ext cx="8138160" cy="42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8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Escenario actual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pic>
        <p:nvPicPr>
          <p:cNvPr id="3074" name="Picture 2" descr="Caricatura mujer ejecutiva: vectores, gráficos, imágenes vectoriales |  Depositphotos®">
            <a:extLst>
              <a:ext uri="{FF2B5EF4-FFF2-40B4-BE49-F238E27FC236}">
                <a16:creationId xmlns:a16="http://schemas.microsoft.com/office/drawing/2014/main" id="{E2F4110C-76FD-1E41-AED3-1FAB3146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8" y="2785407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DA157CD-D308-2341-A678-70E7084882C6}"/>
              </a:ext>
            </a:extLst>
          </p:cNvPr>
          <p:cNvSpPr txBox="1">
            <a:spLocks/>
          </p:cNvSpPr>
          <p:nvPr/>
        </p:nvSpPr>
        <p:spPr>
          <a:xfrm>
            <a:off x="4281170" y="2111334"/>
            <a:ext cx="7548880" cy="43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Carlos de 40 años, vive en Arlington, Texas.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Fernanda, su esposa de  37 años.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Tienen 2 hijos: una niña de 13 y un niño de 15 años.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Carlos tiene una oferta de trabajo atractiva en Iowa.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Fernanda, la que manda en la familia, no quiere mudarse de Texas, porque Iowa es muy frío.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Condición para ir a Iowa: Tener una casa de acuerdo a sus gustos.</a:t>
            </a:r>
          </a:p>
        </p:txBody>
      </p:sp>
    </p:spTree>
    <p:extLst>
      <p:ext uri="{BB962C8B-B14F-4D97-AF65-F5344CB8AC3E}">
        <p14:creationId xmlns:p14="http://schemas.microsoft.com/office/powerpoint/2010/main" val="17771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Condiciones de la esposa: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F841886-9932-0D45-B378-7823586F76F6}"/>
              </a:ext>
            </a:extLst>
          </p:cNvPr>
          <p:cNvSpPr txBox="1">
            <a:spLocks/>
          </p:cNvSpPr>
          <p:nvPr/>
        </p:nvSpPr>
        <p:spPr>
          <a:xfrm>
            <a:off x="452748" y="2111334"/>
            <a:ext cx="11377302" cy="43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just">
              <a:buFont typeface="+mj-lt"/>
              <a:buAutoNum type="arabicPeriod"/>
            </a:pPr>
            <a:r>
              <a:rPr lang="es-MX" sz="2800" dirty="0"/>
              <a:t>No voy a vivir en una casa usada… tiene que parecer o ser nueva.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800" dirty="0"/>
          </a:p>
          <a:p>
            <a:pPr marL="514350" indent="-514350" algn="just">
              <a:buFont typeface="+mj-lt"/>
              <a:buAutoNum type="arabicPeriod"/>
            </a:pPr>
            <a:r>
              <a:rPr lang="es-MX" sz="2800" dirty="0"/>
              <a:t>Mis hijos necesitan tener un cuarto para cada uno.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800" dirty="0"/>
          </a:p>
          <a:p>
            <a:pPr marL="514350" indent="-514350" algn="just">
              <a:buFont typeface="+mj-lt"/>
              <a:buAutoNum type="arabicPeriod"/>
            </a:pPr>
            <a:r>
              <a:rPr lang="es-MX" sz="2800" dirty="0"/>
              <a:t>Tener un “basement” para visitas.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800" dirty="0"/>
          </a:p>
          <a:p>
            <a:pPr marL="514350" indent="-514350" algn="just">
              <a:buFont typeface="+mj-lt"/>
              <a:buAutoNum type="arabicPeriod"/>
            </a:pPr>
            <a:r>
              <a:rPr lang="es-MX" sz="2800" dirty="0"/>
              <a:t>Tener un cuarto donde pueda pintar y no quiero verte trabajando en la sala, así que debes de tener un cuarto propio como oficina.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800" dirty="0"/>
          </a:p>
          <a:p>
            <a:pPr marL="514350" indent="-514350" algn="just">
              <a:buFont typeface="+mj-lt"/>
              <a:buAutoNum type="arabicPeriod"/>
            </a:pPr>
            <a:r>
              <a:rPr lang="es-MX" sz="2800" dirty="0"/>
              <a:t>La cochera debe ser amplia, cuando menos deben caber 3 carros, ya que el hijo mayor está terminando su curso de manejo.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800" dirty="0"/>
          </a:p>
          <a:p>
            <a:pPr marL="514350" indent="-514350" algn="just">
              <a:buFont typeface="+mj-lt"/>
              <a:buAutoNum type="arabicPeriod"/>
            </a:pPr>
            <a:r>
              <a:rPr lang="es-MX" sz="2800" dirty="0"/>
              <a:t>Bajo ninguna circunstancia viviremos en lugares llenos de negocios y con tanta gente como donde vivíamos en la ciudad de México hace unos años. </a:t>
            </a:r>
          </a:p>
        </p:txBody>
      </p:sp>
      <p:pic>
        <p:nvPicPr>
          <p:cNvPr id="5122" name="Picture 2" descr="Las 7 quejas más comunes de las parejas | Actualidad | W Radio Mexico">
            <a:extLst>
              <a:ext uri="{FF2B5EF4-FFF2-40B4-BE49-F238E27FC236}">
                <a16:creationId xmlns:a16="http://schemas.microsoft.com/office/drawing/2014/main" id="{FBBA6986-FF4E-4846-AD3D-AD4F947FC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7" y="6484"/>
            <a:ext cx="2493924" cy="186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35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Escenario actual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DA157CD-D308-2341-A678-70E7084882C6}"/>
              </a:ext>
            </a:extLst>
          </p:cNvPr>
          <p:cNvSpPr txBox="1">
            <a:spLocks/>
          </p:cNvSpPr>
          <p:nvPr/>
        </p:nvSpPr>
        <p:spPr>
          <a:xfrm>
            <a:off x="4281170" y="2111334"/>
            <a:ext cx="7548880" cy="43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Billy de 30 años, experto en temas hipotecarios.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Conoce el mercado en Iowa.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Recibió una llamada de Carlos comentandole su presupuesto. $300,000.00 USD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Billy seguro de su capacidad y conocimiento, le dice a Carlos que él le conseguirá la casa de sus sueños….</a:t>
            </a:r>
          </a:p>
          <a:p>
            <a:pPr marL="1563688" indent="-441325" algn="just">
              <a:buFont typeface="Arial" panose="020B0604020202020204" pitchFamily="34" charset="0"/>
              <a:buChar char="•"/>
            </a:pPr>
            <a:r>
              <a:rPr lang="es-MX" sz="2800" dirty="0"/>
              <a:t>Bueno, de los de su esposa.</a:t>
            </a:r>
          </a:p>
        </p:txBody>
      </p:sp>
      <p:pic>
        <p:nvPicPr>
          <p:cNvPr id="4098" name="Picture 2" descr="Dibujos animados ejecutivo empresario | Vector Premium">
            <a:extLst>
              <a:ext uri="{FF2B5EF4-FFF2-40B4-BE49-F238E27FC236}">
                <a16:creationId xmlns:a16="http://schemas.microsoft.com/office/drawing/2014/main" id="{833778FD-44E6-9E44-B6A5-F4C55734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8" y="243459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7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C3D6105-04A4-2948-B196-1B82258B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03189"/>
            <a:ext cx="10058400" cy="2511461"/>
          </a:xfrm>
        </p:spPr>
        <p:txBody>
          <a:bodyPr>
            <a:normAutofit/>
          </a:bodyPr>
          <a:lstStyle/>
          <a:p>
            <a:pPr algn="ctr"/>
            <a:r>
              <a:rPr lang="es-MX" sz="6600" dirty="0"/>
              <a:t>El mercado en Iowa, según el análisis de Billy</a:t>
            </a:r>
          </a:p>
        </p:txBody>
      </p:sp>
      <p:pic>
        <p:nvPicPr>
          <p:cNvPr id="6146" name="Picture 2" descr="Análisis Estadístico y Elaboración de Informe | Lyceum">
            <a:extLst>
              <a:ext uri="{FF2B5EF4-FFF2-40B4-BE49-F238E27FC236}">
                <a16:creationId xmlns:a16="http://schemas.microsoft.com/office/drawing/2014/main" id="{5AC05AE7-DB70-E148-816D-5A50340CF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193" y="2802720"/>
            <a:ext cx="5457613" cy="34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203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4699"/>
            <a:ext cx="10058400" cy="70230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Datos generales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DA157CD-D308-2341-A678-70E7084882C6}"/>
              </a:ext>
            </a:extLst>
          </p:cNvPr>
          <p:cNvSpPr txBox="1">
            <a:spLocks/>
          </p:cNvSpPr>
          <p:nvPr/>
        </p:nvSpPr>
        <p:spPr>
          <a:xfrm>
            <a:off x="674370" y="2091690"/>
            <a:ext cx="4255770" cy="388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Fecha del análisis: 2010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Del análisis de 1460 casas en la región, sabemos que: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El precio promedio es: $180,921.19 USD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/>
              <a:t>Los precios varían desde $34,900.00 USD hasta $755,000.00 USD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667012-BA8F-1140-8698-12F88BD88344}"/>
              </a:ext>
            </a:extLst>
          </p:cNvPr>
          <p:cNvSpPr txBox="1">
            <a:spLocks/>
          </p:cNvSpPr>
          <p:nvPr/>
        </p:nvSpPr>
        <p:spPr>
          <a:xfrm>
            <a:off x="5726430" y="2091690"/>
            <a:ext cx="5429250" cy="1105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/>
              <a:t>¿Qué variables afectan en mayor medida el precio?</a:t>
            </a:r>
          </a:p>
        </p:txBody>
      </p:sp>
      <p:pic>
        <p:nvPicPr>
          <p:cNvPr id="7170" name="Picture 2" descr="El precio, factor importante pero no determinante - Blog de Grupo Antón  Comunicación">
            <a:extLst>
              <a:ext uri="{FF2B5EF4-FFF2-40B4-BE49-F238E27FC236}">
                <a16:creationId xmlns:a16="http://schemas.microsoft.com/office/drawing/2014/main" id="{9879557B-B9E3-A240-9684-5B3432EE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05" y="3531870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3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55EF-7EE2-0247-911D-1C116525EA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87" y="0"/>
            <a:ext cx="12160026" cy="703263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Calidad general de la casa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40868-2E68-5A44-A94D-F7B563C0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7" r="8698"/>
          <a:stretch/>
        </p:blipFill>
        <p:spPr>
          <a:xfrm>
            <a:off x="15987" y="6411334"/>
            <a:ext cx="366635" cy="4401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BF85C6-E524-8942-8C0E-FE95D8143A1F}"/>
              </a:ext>
            </a:extLst>
          </p:cNvPr>
          <p:cNvSpPr txBox="1">
            <a:spLocks/>
          </p:cNvSpPr>
          <p:nvPr/>
        </p:nvSpPr>
        <p:spPr>
          <a:xfrm>
            <a:off x="452748" y="6503669"/>
            <a:ext cx="1897599" cy="3672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Bootcamp: DATA ANALYTICS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4869D2-FDF3-C849-81C5-A35AD8194A6A}"/>
              </a:ext>
            </a:extLst>
          </p:cNvPr>
          <p:cNvSpPr txBox="1">
            <a:spLocks/>
          </p:cNvSpPr>
          <p:nvPr/>
        </p:nvSpPr>
        <p:spPr>
          <a:xfrm>
            <a:off x="10278414" y="6503670"/>
            <a:ext cx="1897599" cy="331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200" dirty="0">
                <a:solidFill>
                  <a:srgbClr val="FFFFFF"/>
                </a:solidFill>
              </a:rPr>
              <a:t>Project 5 – Statistical Analysis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6257B5-89AC-9643-AF07-092BB341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81" y="729000"/>
            <a:ext cx="1054603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450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229E7"/>
      </a:accent1>
      <a:accent2>
        <a:srgbClr val="5630D9"/>
      </a:accent2>
      <a:accent3>
        <a:srgbClr val="294EE7"/>
      </a:accent3>
      <a:accent4>
        <a:srgbClr val="178BD5"/>
      </a:accent4>
      <a:accent5>
        <a:srgbClr val="22BFBB"/>
      </a:accent5>
      <a:accent6>
        <a:srgbClr val="16C678"/>
      </a:accent6>
      <a:hlink>
        <a:srgbClr val="3797A7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1384</Words>
  <Application>Microsoft Macintosh PowerPoint</Application>
  <PresentationFormat>Panorámica</PresentationFormat>
  <Paragraphs>161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Univers</vt:lpstr>
      <vt:lpstr>Univers Condensed</vt:lpstr>
      <vt:lpstr>RetrospectVTI</vt:lpstr>
      <vt:lpstr>Presentación de PowerPoint</vt:lpstr>
      <vt:lpstr>Presentación de PowerPoint</vt:lpstr>
      <vt:lpstr>Dataset: Housing Prices in Ames, Iowa, USA</vt:lpstr>
      <vt:lpstr>Escenario actual</vt:lpstr>
      <vt:lpstr>Condiciones de la esposa:</vt:lpstr>
      <vt:lpstr>Escenario actual</vt:lpstr>
      <vt:lpstr>El mercado en Iowa, según el análisis de Billy</vt:lpstr>
      <vt:lpstr>Datos generales</vt:lpstr>
      <vt:lpstr>Calidad general de la casa</vt:lpstr>
      <vt:lpstr>Número de cuartos</vt:lpstr>
      <vt:lpstr>Tipo de zona donde se ubica la casa</vt:lpstr>
      <vt:lpstr>Número de espacios para carros en el garage</vt:lpstr>
      <vt:lpstr>Datos generales – análisis estadístico</vt:lpstr>
      <vt:lpstr>Calidad general de la casa</vt:lpstr>
      <vt:lpstr>Número de cuartos de la casa</vt:lpstr>
      <vt:lpstr>Número de carros en el garage de la casa</vt:lpstr>
      <vt:lpstr>Zona donde se encuentre la casa</vt:lpstr>
      <vt:lpstr>MODELO DE REGRESIÓN LINEAL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 Data visualization</dc:title>
  <dc:creator>toro leyson</dc:creator>
  <cp:lastModifiedBy>toro leyson</cp:lastModifiedBy>
  <cp:revision>43</cp:revision>
  <dcterms:created xsi:type="dcterms:W3CDTF">2021-06-16T15:51:38Z</dcterms:created>
  <dcterms:modified xsi:type="dcterms:W3CDTF">2021-07-14T23:38:11Z</dcterms:modified>
</cp:coreProperties>
</file>